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9" r:id="rId1"/>
    <p:sldMasterId id="2147483789" r:id="rId2"/>
  </p:sldMasterIdLst>
  <p:notesMasterIdLst>
    <p:notesMasterId r:id="rId12"/>
  </p:notesMasterIdLst>
  <p:handoutMasterIdLst>
    <p:handoutMasterId r:id="rId13"/>
  </p:handoutMasterIdLst>
  <p:sldIdLst>
    <p:sldId id="481" r:id="rId3"/>
    <p:sldId id="474" r:id="rId4"/>
    <p:sldId id="478" r:id="rId5"/>
    <p:sldId id="479" r:id="rId6"/>
    <p:sldId id="476" r:id="rId7"/>
    <p:sldId id="484" r:id="rId8"/>
    <p:sldId id="482" r:id="rId9"/>
    <p:sldId id="480" r:id="rId10"/>
    <p:sldId id="483" r:id="rId11"/>
  </p:sldIdLst>
  <p:sldSz cx="9144000" cy="6858000" type="screen4x3"/>
  <p:notesSz cx="9866313" cy="6735763"/>
  <p:embeddedFontLst>
    <p:embeddedFont>
      <p:font typeface="MeiryoKe_Gothic" panose="020B0600070205080204" charset="-128"/>
      <p:regular r:id="rId14"/>
      <p:bold r:id="rId15"/>
    </p:embeddedFont>
    <p:embeddedFont>
      <p:font typeface="MeiryoKe_PGothic" panose="020B0600070205080204" charset="-128"/>
      <p:regular r:id="rId16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custShowLst>
    <p:custShow name="20分ショート・バージョン" id="0">
      <p:sldLst/>
    </p:custShow>
  </p:custShowLst>
  <p:defaultTextStyle>
    <a:defPPr>
      <a:defRPr lang="ja-JP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MeiryoKe_PGothic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7232909-49A8-494A-AF06-42DF1D4695A3}">
          <p14:sldIdLst>
            <p14:sldId id="481"/>
            <p14:sldId id="474"/>
            <p14:sldId id="478"/>
            <p14:sldId id="479"/>
            <p14:sldId id="476"/>
            <p14:sldId id="484"/>
            <p14:sldId id="482"/>
            <p14:sldId id="480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460000"/>
    <a:srgbClr val="FFD9EC"/>
    <a:srgbClr val="CACADC"/>
    <a:srgbClr val="00FFFA"/>
    <a:srgbClr val="FF7979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030" autoAdjust="0"/>
  </p:normalViewPr>
  <p:slideViewPr>
    <p:cSldViewPr>
      <p:cViewPr varScale="1">
        <p:scale>
          <a:sx n="111" d="100"/>
          <a:sy n="111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97" cy="336423"/>
          </a:xfrm>
          <a:prstGeom prst="rect">
            <a:avLst/>
          </a:prstGeom>
        </p:spPr>
        <p:txBody>
          <a:bodyPr vert="horz" lIns="87550" tIns="43775" rIns="87550" bIns="4377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1" y="2"/>
            <a:ext cx="4275697" cy="336423"/>
          </a:xfrm>
          <a:prstGeom prst="rect">
            <a:avLst/>
          </a:prstGeom>
        </p:spPr>
        <p:txBody>
          <a:bodyPr vert="horz" lIns="87550" tIns="43775" rIns="87550" bIns="43775" rtlCol="0"/>
          <a:lstStyle>
            <a:lvl1pPr algn="r">
              <a:defRPr sz="1100"/>
            </a:lvl1pPr>
          </a:lstStyle>
          <a:p>
            <a:fld id="{6CD2CF1C-2470-4C12-B696-784FE05A7F91}" type="datetimeFigureOut">
              <a:rPr kumimoji="1" lang="ja-JP" altLang="en-US" smtClean="0"/>
              <a:t>2022/3/3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8297"/>
            <a:ext cx="4275697" cy="336423"/>
          </a:xfrm>
          <a:prstGeom prst="rect">
            <a:avLst/>
          </a:prstGeom>
        </p:spPr>
        <p:txBody>
          <a:bodyPr vert="horz" lIns="87550" tIns="43775" rIns="87550" bIns="4377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1" y="6398297"/>
            <a:ext cx="4275697" cy="336423"/>
          </a:xfrm>
          <a:prstGeom prst="rect">
            <a:avLst/>
          </a:prstGeom>
        </p:spPr>
        <p:txBody>
          <a:bodyPr vert="horz" lIns="87550" tIns="43775" rIns="87550" bIns="43775" rtlCol="0" anchor="b"/>
          <a:lstStyle>
            <a:lvl1pPr algn="r">
              <a:defRPr sz="1100"/>
            </a:lvl1pPr>
          </a:lstStyle>
          <a:p>
            <a:fld id="{1EF295BA-CBDA-45BB-941D-3B762CE7E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57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75992" cy="3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3" tIns="47402" rIns="94803" bIns="47402" numCol="1" anchor="t" anchorCtr="0" compatLnSpc="1">
            <a:prstTxWarp prst="textNoShape">
              <a:avLst/>
            </a:prstTxWarp>
          </a:bodyPr>
          <a:lstStyle>
            <a:lvl1pPr algn="l" defTabSz="948784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119" y="2"/>
            <a:ext cx="4275992" cy="3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3" tIns="47402" rIns="94803" bIns="47402" numCol="1" anchor="t" anchorCtr="0" compatLnSpc="1">
            <a:prstTxWarp prst="textNoShape">
              <a:avLst/>
            </a:prstTxWarp>
          </a:bodyPr>
          <a:lstStyle>
            <a:lvl1pPr defTabSz="948784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6413"/>
            <a:ext cx="3367087" cy="252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751" y="3199097"/>
            <a:ext cx="7894815" cy="30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3" tIns="47402" rIns="94803" bIns="47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98192"/>
            <a:ext cx="4275992" cy="33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3" tIns="47402" rIns="94803" bIns="47402" numCol="1" anchor="b" anchorCtr="0" compatLnSpc="1">
            <a:prstTxWarp prst="textNoShape">
              <a:avLst/>
            </a:prstTxWarp>
          </a:bodyPr>
          <a:lstStyle>
            <a:lvl1pPr algn="l" defTabSz="948784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119" y="6398192"/>
            <a:ext cx="4275992" cy="33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3" tIns="47402" rIns="94803" bIns="47402" numCol="1" anchor="b" anchorCtr="0" compatLnSpc="1">
            <a:prstTxWarp prst="textNoShape">
              <a:avLst/>
            </a:prstTxWarp>
          </a:bodyPr>
          <a:lstStyle>
            <a:lvl1pPr defTabSz="948784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AB9F80C2-7283-4132-99FB-8E6A28FE583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9248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eiryoKe_PGothic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eiryoKe_PGothic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eiryoKe_PGothic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eiryoKe_PGothic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MeiryoKe_PGothic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1pPr>
            <a:lvl2pPr marL="711232" indent="-273551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2pPr>
            <a:lvl3pPr marL="1094203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3pPr>
            <a:lvl4pPr marL="153188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4pPr>
            <a:lvl5pPr marL="196956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5pPr>
            <a:lvl6pPr marL="2407246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6pPr>
            <a:lvl7pPr marL="2844927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7pPr>
            <a:lvl8pPr marL="3282608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8pPr>
            <a:lvl9pPr marL="3720289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9pPr>
          </a:lstStyle>
          <a:p>
            <a:pPr eaLnBrk="1" hangingPunct="1"/>
            <a:fld id="{9E532B70-6013-4084-AD90-BE6E7303B756}" type="slidenum">
              <a:rPr lang="en-US" altLang="ja-JP" sz="1200">
                <a:latin typeface="Arial Narrow" pitchFamily="34" charset="0"/>
              </a:rPr>
              <a:pPr eaLnBrk="1" hangingPunct="1"/>
              <a:t>1</a:t>
            </a:fld>
            <a:endParaRPr lang="en-US" altLang="ja-JP" sz="1200" dirty="0">
              <a:latin typeface="Arial Narrow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7088" cy="25257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8744" y="3203279"/>
            <a:ext cx="7228827" cy="3026651"/>
          </a:xfrm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57156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1pPr>
            <a:lvl2pPr marL="711232" indent="-273551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2pPr>
            <a:lvl3pPr marL="1094203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3pPr>
            <a:lvl4pPr marL="153188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4pPr>
            <a:lvl5pPr marL="196956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5pPr>
            <a:lvl6pPr marL="2407246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6pPr>
            <a:lvl7pPr marL="2844927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7pPr>
            <a:lvl8pPr marL="3282608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8pPr>
            <a:lvl9pPr marL="3720289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9pPr>
          </a:lstStyle>
          <a:p>
            <a:pPr eaLnBrk="1" hangingPunct="1"/>
            <a:fld id="{9E532B70-6013-4084-AD90-BE6E7303B756}" type="slidenum">
              <a:rPr lang="en-US" altLang="ja-JP" sz="1200">
                <a:latin typeface="Arial Narrow" pitchFamily="34" charset="0"/>
              </a:rPr>
              <a:pPr eaLnBrk="1" hangingPunct="1"/>
              <a:t>2</a:t>
            </a:fld>
            <a:endParaRPr lang="en-US" altLang="ja-JP" sz="1200" dirty="0">
              <a:latin typeface="Arial Narrow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7088" cy="25257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8744" y="3203279"/>
            <a:ext cx="7228827" cy="3026651"/>
          </a:xfrm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86679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1pPr>
            <a:lvl2pPr marL="711232" indent="-273551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2pPr>
            <a:lvl3pPr marL="1094203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3pPr>
            <a:lvl4pPr marL="153188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4pPr>
            <a:lvl5pPr marL="196956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5pPr>
            <a:lvl6pPr marL="2407246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6pPr>
            <a:lvl7pPr marL="2844927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7pPr>
            <a:lvl8pPr marL="3282608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8pPr>
            <a:lvl9pPr marL="3720289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9pPr>
          </a:lstStyle>
          <a:p>
            <a:pPr eaLnBrk="1" hangingPunct="1"/>
            <a:fld id="{9E532B70-6013-4084-AD90-BE6E7303B756}" type="slidenum">
              <a:rPr lang="en-US" altLang="ja-JP" sz="1200">
                <a:latin typeface="Arial Narrow" pitchFamily="34" charset="0"/>
              </a:rPr>
              <a:pPr eaLnBrk="1" hangingPunct="1"/>
              <a:t>5</a:t>
            </a:fld>
            <a:endParaRPr lang="en-US" altLang="ja-JP" sz="1200" dirty="0">
              <a:latin typeface="Arial Narrow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7088" cy="25257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8744" y="3203279"/>
            <a:ext cx="7228827" cy="3026651"/>
          </a:xfrm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21056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1pPr>
            <a:lvl2pPr marL="711232" indent="-273551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2pPr>
            <a:lvl3pPr marL="1094203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3pPr>
            <a:lvl4pPr marL="153188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4pPr>
            <a:lvl5pPr marL="1969564" indent="-218840" defTabSz="948309" eaLnBrk="0" hangingPunct="0"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5pPr>
            <a:lvl6pPr marL="2407246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6pPr>
            <a:lvl7pPr marL="2844927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7pPr>
            <a:lvl8pPr marL="3282608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8pPr>
            <a:lvl9pPr marL="3720289" indent="-218840" algn="r" defTabSz="948309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9pPr>
          </a:lstStyle>
          <a:p>
            <a:pPr eaLnBrk="1" hangingPunct="1"/>
            <a:fld id="{9E532B70-6013-4084-AD90-BE6E7303B756}" type="slidenum">
              <a:rPr lang="en-US" altLang="ja-JP" sz="1200">
                <a:latin typeface="Arial Narrow" pitchFamily="34" charset="0"/>
              </a:rPr>
              <a:pPr eaLnBrk="1" hangingPunct="1"/>
              <a:t>7</a:t>
            </a:fld>
            <a:endParaRPr lang="en-US" altLang="ja-JP" sz="1200" dirty="0">
              <a:latin typeface="Arial Narrow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7088" cy="25257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8744" y="3203279"/>
            <a:ext cx="7228827" cy="3026651"/>
          </a:xfrm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7697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812760" indent="0" algn="ctr">
              <a:buNone/>
              <a:defRPr/>
            </a:lvl2pPr>
            <a:lvl3pPr marL="1625519" indent="0" algn="ctr">
              <a:buNone/>
              <a:defRPr/>
            </a:lvl3pPr>
            <a:lvl4pPr marL="2438278" indent="0" algn="ctr">
              <a:buNone/>
              <a:defRPr/>
            </a:lvl4pPr>
            <a:lvl5pPr marL="3251037" indent="0" algn="ctr">
              <a:buNone/>
              <a:defRPr/>
            </a:lvl5pPr>
            <a:lvl6pPr marL="4063797" indent="0" algn="ctr">
              <a:buNone/>
              <a:defRPr/>
            </a:lvl6pPr>
            <a:lvl7pPr marL="4876557" indent="0" algn="ctr">
              <a:buNone/>
              <a:defRPr/>
            </a:lvl7pPr>
            <a:lvl8pPr marL="5689315" indent="0" algn="ctr">
              <a:buNone/>
              <a:defRPr/>
            </a:lvl8pPr>
            <a:lvl9pPr marL="6502075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03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27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6248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153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2192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12700"/>
            <a:ext cx="2286000" cy="68453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12700"/>
            <a:ext cx="6705600" cy="68453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461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812760" indent="0" algn="ctr">
              <a:buNone/>
              <a:defRPr/>
            </a:lvl2pPr>
            <a:lvl3pPr marL="1625519" indent="0" algn="ctr">
              <a:buNone/>
              <a:defRPr/>
            </a:lvl3pPr>
            <a:lvl4pPr marL="2438278" indent="0" algn="ctr">
              <a:buNone/>
              <a:defRPr/>
            </a:lvl4pPr>
            <a:lvl5pPr marL="3251037" indent="0" algn="ctr">
              <a:buNone/>
              <a:defRPr/>
            </a:lvl5pPr>
            <a:lvl6pPr marL="4063797" indent="0" algn="ctr">
              <a:buNone/>
              <a:defRPr/>
            </a:lvl6pPr>
            <a:lvl7pPr marL="4876557" indent="0" algn="ctr">
              <a:buNone/>
              <a:defRPr/>
            </a:lvl7pPr>
            <a:lvl8pPr marL="5689315" indent="0" algn="ctr">
              <a:buNone/>
              <a:defRPr/>
            </a:lvl8pPr>
            <a:lvl9pPr marL="6502075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5046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4473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1" y="4406900"/>
            <a:ext cx="7883153" cy="1362075"/>
          </a:xfrm>
        </p:spPr>
        <p:txBody>
          <a:bodyPr anchor="t"/>
          <a:lstStyle>
            <a:lvl1pPr algn="l">
              <a:defRPr sz="7110" b="0" cap="all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61" y="2906714"/>
            <a:ext cx="7883153" cy="1500187"/>
          </a:xfrm>
        </p:spPr>
        <p:txBody>
          <a:bodyPr anchor="b"/>
          <a:lstStyle>
            <a:lvl1pPr marL="0" indent="0">
              <a:buNone/>
              <a:defRPr sz="3556"/>
            </a:lvl1pPr>
            <a:lvl2pPr marL="812760" indent="0">
              <a:buNone/>
              <a:defRPr sz="3200"/>
            </a:lvl2pPr>
            <a:lvl3pPr marL="1625519" indent="0">
              <a:buNone/>
              <a:defRPr sz="2844"/>
            </a:lvl3pPr>
            <a:lvl4pPr marL="2438278" indent="0">
              <a:buNone/>
              <a:defRPr sz="2489"/>
            </a:lvl4pPr>
            <a:lvl5pPr marL="3251037" indent="0">
              <a:buNone/>
              <a:defRPr sz="2489"/>
            </a:lvl5pPr>
            <a:lvl6pPr marL="4063797" indent="0">
              <a:buNone/>
              <a:defRPr sz="2489"/>
            </a:lvl6pPr>
            <a:lvl7pPr marL="4876557" indent="0">
              <a:buNone/>
              <a:defRPr sz="2489"/>
            </a:lvl7pPr>
            <a:lvl8pPr marL="5689315" indent="0">
              <a:buNone/>
              <a:defRPr sz="2489"/>
            </a:lvl8pPr>
            <a:lvl9pPr marL="6502075" indent="0">
              <a:buNone/>
              <a:defRPr sz="2489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9189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5647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260649"/>
            <a:ext cx="4495800" cy="659735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495800" cy="659735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1287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10292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23529" y="12701"/>
            <a:ext cx="8679185" cy="111204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br>
              <a:rPr lang="en-US" altLang="ja-JP" dirty="0"/>
            </a:br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51723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5076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38936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38936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0" hasCustomPrompt="1"/>
          </p:nvPr>
        </p:nvSpPr>
        <p:spPr>
          <a:xfrm>
            <a:off x="29669" y="6453336"/>
            <a:ext cx="9114331" cy="485056"/>
          </a:xfrm>
        </p:spPr>
        <p:txBody>
          <a:bodyPr/>
          <a:lstStyle>
            <a:lvl1pPr marL="0" indent="0" algn="r">
              <a:buFontTx/>
              <a:buNone/>
              <a:defRPr sz="3200">
                <a:latin typeface="Arial Narrow" pitchFamily="34" charset="0"/>
              </a:defRPr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出典：</a:t>
            </a:r>
          </a:p>
        </p:txBody>
      </p:sp>
    </p:spTree>
    <p:extLst>
      <p:ext uri="{BB962C8B-B14F-4D97-AF65-F5344CB8AC3E}">
        <p14:creationId xmlns:p14="http://schemas.microsoft.com/office/powerpoint/2010/main" val="3847611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23529" y="12701"/>
            <a:ext cx="8679185" cy="111204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br>
              <a:rPr lang="en-US" altLang="ja-JP" dirty="0"/>
            </a:br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1340769"/>
            <a:ext cx="4495800" cy="5112568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495800" cy="5112568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0" hasCustomPrompt="1"/>
          </p:nvPr>
        </p:nvSpPr>
        <p:spPr>
          <a:xfrm>
            <a:off x="29669" y="6453336"/>
            <a:ext cx="9114331" cy="485056"/>
          </a:xfrm>
        </p:spPr>
        <p:txBody>
          <a:bodyPr/>
          <a:lstStyle>
            <a:lvl1pPr marL="0" indent="0" algn="r">
              <a:buFontTx/>
              <a:buNone/>
              <a:defRPr sz="3200">
                <a:latin typeface="Arial Narrow" pitchFamily="34" charset="0"/>
              </a:defRPr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出典：</a:t>
            </a:r>
          </a:p>
        </p:txBody>
      </p:sp>
    </p:spTree>
    <p:extLst>
      <p:ext uri="{BB962C8B-B14F-4D97-AF65-F5344CB8AC3E}">
        <p14:creationId xmlns:p14="http://schemas.microsoft.com/office/powerpoint/2010/main" val="180960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06409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71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0610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5805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7963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12700"/>
            <a:ext cx="2286000" cy="68453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12700"/>
            <a:ext cx="6705600" cy="68453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9527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1" y="4406900"/>
            <a:ext cx="7883153" cy="1362075"/>
          </a:xfrm>
        </p:spPr>
        <p:txBody>
          <a:bodyPr anchor="t"/>
          <a:lstStyle>
            <a:lvl1pPr algn="l">
              <a:defRPr sz="7110" b="0" cap="all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61" y="2906714"/>
            <a:ext cx="7883153" cy="1500187"/>
          </a:xfrm>
        </p:spPr>
        <p:txBody>
          <a:bodyPr anchor="b"/>
          <a:lstStyle>
            <a:lvl1pPr marL="0" indent="0">
              <a:buNone/>
              <a:defRPr sz="3556"/>
            </a:lvl1pPr>
            <a:lvl2pPr marL="812760" indent="0">
              <a:buNone/>
              <a:defRPr sz="3200"/>
            </a:lvl2pPr>
            <a:lvl3pPr marL="1625519" indent="0">
              <a:buNone/>
              <a:defRPr sz="2844"/>
            </a:lvl3pPr>
            <a:lvl4pPr marL="2438278" indent="0">
              <a:buNone/>
              <a:defRPr sz="2489"/>
            </a:lvl4pPr>
            <a:lvl5pPr marL="3251037" indent="0">
              <a:buNone/>
              <a:defRPr sz="2489"/>
            </a:lvl5pPr>
            <a:lvl6pPr marL="4063797" indent="0">
              <a:buNone/>
              <a:defRPr sz="2489"/>
            </a:lvl6pPr>
            <a:lvl7pPr marL="4876557" indent="0">
              <a:buNone/>
              <a:defRPr sz="2489"/>
            </a:lvl7pPr>
            <a:lvl8pPr marL="5689315" indent="0">
              <a:buNone/>
              <a:defRPr sz="2489"/>
            </a:lvl8pPr>
            <a:lvl9pPr marL="6502075" indent="0">
              <a:buNone/>
              <a:defRPr sz="2489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6117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297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260649"/>
            <a:ext cx="4495800" cy="659735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495800" cy="659735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1524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23529" y="12701"/>
            <a:ext cx="8679185" cy="111204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br>
              <a:rPr lang="en-US" altLang="ja-JP" dirty="0"/>
            </a:br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517232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51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38936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38936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0" hasCustomPrompt="1"/>
          </p:nvPr>
        </p:nvSpPr>
        <p:spPr>
          <a:xfrm>
            <a:off x="29669" y="6453336"/>
            <a:ext cx="9114331" cy="485056"/>
          </a:xfrm>
        </p:spPr>
        <p:txBody>
          <a:bodyPr/>
          <a:lstStyle>
            <a:lvl1pPr marL="0" indent="0" algn="r">
              <a:buFontTx/>
              <a:buNone/>
              <a:defRPr sz="3200">
                <a:latin typeface="Arial Narrow" pitchFamily="34" charset="0"/>
              </a:defRPr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出典：</a:t>
            </a:r>
          </a:p>
        </p:txBody>
      </p:sp>
    </p:spTree>
    <p:extLst>
      <p:ext uri="{BB962C8B-B14F-4D97-AF65-F5344CB8AC3E}">
        <p14:creationId xmlns:p14="http://schemas.microsoft.com/office/powerpoint/2010/main" val="29858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23529" y="12701"/>
            <a:ext cx="8679185" cy="111204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br>
              <a:rPr lang="en-US" altLang="ja-JP" dirty="0"/>
            </a:br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0" y="1340769"/>
            <a:ext cx="4495800" cy="5112568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495800" cy="5112568"/>
          </a:xfrm>
        </p:spPr>
        <p:txBody>
          <a:bodyPr/>
          <a:lstStyle>
            <a:lvl1pPr>
              <a:defRPr sz="4267"/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0" hasCustomPrompt="1"/>
          </p:nvPr>
        </p:nvSpPr>
        <p:spPr>
          <a:xfrm>
            <a:off x="29669" y="6453336"/>
            <a:ext cx="9114331" cy="485056"/>
          </a:xfrm>
        </p:spPr>
        <p:txBody>
          <a:bodyPr/>
          <a:lstStyle>
            <a:lvl1pPr marL="0" indent="0" algn="r">
              <a:buFontTx/>
              <a:buNone/>
              <a:defRPr sz="3200">
                <a:latin typeface="Arial Narrow" pitchFamily="34" charset="0"/>
              </a:defRPr>
            </a:lvl1pPr>
            <a:lvl2pPr>
              <a:defRPr sz="4267"/>
            </a:lvl2pPr>
            <a:lvl3pPr>
              <a:defRPr sz="4267"/>
            </a:lvl3pPr>
            <a:lvl4pPr>
              <a:defRPr sz="4267"/>
            </a:lvl4pPr>
            <a:lvl5pPr>
              <a:defRPr sz="4267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ja-JP" altLang="en-US" dirty="0"/>
              <a:t>出典：</a:t>
            </a:r>
          </a:p>
        </p:txBody>
      </p:sp>
    </p:spTree>
    <p:extLst>
      <p:ext uri="{BB962C8B-B14F-4D97-AF65-F5344CB8AC3E}">
        <p14:creationId xmlns:p14="http://schemas.microsoft.com/office/powerpoint/2010/main" val="401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9" y="12700"/>
            <a:ext cx="8679185" cy="6731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6503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12700"/>
            <a:ext cx="8679185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2700000" algn="ctr" rotWithShape="0">
              <a:srgbClr val="43216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" y="1"/>
            <a:ext cx="677477" cy="56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000" tIns="64000" rIns="64000" bIns="64000">
            <a:spAutoFit/>
          </a:bodyPr>
          <a:lstStyle>
            <a:lvl1pPr marL="196850" indent="-196850"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1pPr>
            <a:lvl2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2pPr>
            <a:lvl3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3pPr>
            <a:lvl4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4pPr>
            <a:lvl5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9pPr>
          </a:lstStyle>
          <a:p>
            <a:pPr font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fld id="{F4BDF880-EB08-45F3-AF3C-CFCEE81FA2FE}" type="slidenum">
              <a:rPr lang="en-US" altLang="ja-JP" sz="2844" smtClean="0">
                <a:solidFill>
                  <a:srgbClr val="000000"/>
                </a:solidFill>
                <a:latin typeface="MeiryoKe_PGothic" pitchFamily="50" charset="-128"/>
              </a:rPr>
              <a:pPr fontAlgn="ctr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altLang="ja-JP" sz="2844" dirty="0">
              <a:solidFill>
                <a:srgbClr val="000000"/>
              </a:solidFill>
              <a:latin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5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5pPr>
      <a:lvl6pPr marL="812760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6pPr>
      <a:lvl7pPr marL="1625519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7pPr>
      <a:lvl8pPr marL="2438278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8pPr>
      <a:lvl9pPr marL="3251037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9pPr>
    </p:titleStyle>
    <p:bodyStyle>
      <a:lvl1pPr marL="316073" indent="-3160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l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801471" indent="-3160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2pPr>
      <a:lvl3pPr marL="1605765" indent="-3386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3pPr>
      <a:lvl4pPr marL="2553984" indent="-4853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4pPr>
      <a:lvl5pPr marL="3674349" indent="-654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5pPr>
      <a:lvl6pPr marL="4487109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6pPr>
      <a:lvl7pPr marL="5299869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7pPr>
      <a:lvl8pPr marL="6112627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8pPr>
      <a:lvl9pPr marL="6925387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12700"/>
            <a:ext cx="8679185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2700000" algn="ctr" rotWithShape="0">
              <a:srgbClr val="43216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マスターテキストの書式設定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" y="1"/>
            <a:ext cx="677477" cy="56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000" tIns="64000" rIns="64000" bIns="64000">
            <a:spAutoFit/>
          </a:bodyPr>
          <a:lstStyle>
            <a:lvl1pPr marL="196850" indent="-196850"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1pPr>
            <a:lvl2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2pPr>
            <a:lvl3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3pPr>
            <a:lvl4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4pPr>
            <a:lvl5pPr algn="l"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3075" algn="l"/>
              </a:tabLst>
              <a:defRPr kumimoji="1">
                <a:solidFill>
                  <a:schemeClr val="tx1"/>
                </a:solidFill>
                <a:latin typeface="Arial" charset="0"/>
                <a:ea typeface="MeiryoKe_PGothic" pitchFamily="50" charset="-128"/>
              </a:defRPr>
            </a:lvl9pPr>
          </a:lstStyle>
          <a:p>
            <a:pPr font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fld id="{F4BDF880-EB08-45F3-AF3C-CFCEE81FA2FE}" type="slidenum">
              <a:rPr lang="en-US" altLang="ja-JP" sz="2844" smtClean="0">
                <a:solidFill>
                  <a:srgbClr val="000000"/>
                </a:solidFill>
                <a:latin typeface="MeiryoKe_PGothic" pitchFamily="50" charset="-128"/>
              </a:rPr>
              <a:pPr fontAlgn="ctr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altLang="ja-JP" sz="2844" dirty="0">
              <a:solidFill>
                <a:srgbClr val="000000"/>
              </a:solidFill>
              <a:latin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5pPr>
      <a:lvl6pPr marL="812760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6pPr>
      <a:lvl7pPr marL="1625519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7pPr>
      <a:lvl8pPr marL="2438278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8pPr>
      <a:lvl9pPr marL="3251037" algn="ctr" rtl="0" fontAlgn="base">
        <a:spcBef>
          <a:spcPct val="0"/>
        </a:spcBef>
        <a:spcAft>
          <a:spcPct val="0"/>
        </a:spcAft>
        <a:defRPr kumimoji="1" sz="5689">
          <a:solidFill>
            <a:schemeClr val="tx2"/>
          </a:solidFill>
          <a:latin typeface="MeiryoKe_PGothic" pitchFamily="50" charset="-128"/>
          <a:ea typeface="MeiryoKe_PGothic" pitchFamily="50" charset="-128"/>
        </a:defRPr>
      </a:lvl9pPr>
    </p:titleStyle>
    <p:bodyStyle>
      <a:lvl1pPr marL="316073" indent="-3160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l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801471" indent="-3160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2pPr>
      <a:lvl3pPr marL="1605765" indent="-3386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3pPr>
      <a:lvl4pPr marL="2553984" indent="-4853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4pPr>
      <a:lvl5pPr marL="3674349" indent="-654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5pPr>
      <a:lvl6pPr marL="4487109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6pPr>
      <a:lvl7pPr marL="5299869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7pPr>
      <a:lvl8pPr marL="6112627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8pPr>
      <a:lvl9pPr marL="6925387" indent="-482577" algn="l" rtl="0" fontAlgn="base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ü"/>
        <a:defRPr kumimoji="1" sz="408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472" y="1"/>
            <a:ext cx="9258992" cy="60932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05" t="-1" r="230" b="-11"/>
          <a:stretch/>
        </p:blipFill>
        <p:spPr>
          <a:xfrm rot="16200000">
            <a:off x="6274530" y="313694"/>
            <a:ext cx="4686422" cy="405903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  <a:solidFill>
            <a:srgbClr val="432161"/>
          </a:solidFill>
        </p:spPr>
        <p:txBody>
          <a:bodyPr/>
          <a:lstStyle/>
          <a:p>
            <a:pPr algn="r" eaLnBrk="1" hangingPunct="1"/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東北大学経済学研究科 </a:t>
            </a:r>
            <a:br>
              <a:rPr lang="en-US" altLang="ja-JP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</a:br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震災復興研究センター </a:t>
            </a:r>
          </a:p>
        </p:txBody>
      </p:sp>
      <p:pic>
        <p:nvPicPr>
          <p:cNvPr id="2052" name="Picture 4" descr="Toh_E_L_N_RGB_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76470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2853265" y="6273800"/>
            <a:ext cx="15553265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453373"/>
            <a:r>
              <a:rPr lang="ja-JP" altLang="en-US" sz="4267" dirty="0">
                <a:solidFill>
                  <a:schemeClr val="accent2">
                    <a:lumMod val="50000"/>
                  </a:schemeClr>
                </a:solidFill>
                <a:latin typeface="MeiryoKe_PGothic" pitchFamily="50" charset="-128"/>
              </a:rPr>
              <a:t>　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110090" y="4648200"/>
            <a:ext cx="15477067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32161"/>
                  </a:outerShdw>
                </a:effectLst>
              </a14:hiddenEffects>
            </a:ext>
          </a:extLst>
        </p:spPr>
        <p:txBody>
          <a:bodyPr lIns="163689" tIns="81845" rIns="163689" bIns="81845" anchor="ctr"/>
          <a:lstStyle/>
          <a:p>
            <a:pPr algn="ctr" fontAlgn="ctr"/>
            <a:endParaRPr lang="ja-JP" altLang="ja-JP" sz="6400">
              <a:solidFill>
                <a:srgbClr val="432161"/>
              </a:solidFill>
              <a:latin typeface="MeiryoKe_PGothic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"/>
            <a:ext cx="9107186" cy="6002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年度・地域産業復興調査研究プロジェクト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/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みやぎボイス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「東日本大震災から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10+1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年目を迎えて私たちは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何を語ることができるのか」、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2021.07.03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（後援）、仙台メディアテーク</a:t>
            </a:r>
          </a:p>
          <a:p>
            <a:pPr marL="800100" lvl="1" indent="-342900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テーブル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：なぜ地元で復興検証が出来ないのか？</a:t>
            </a:r>
          </a:p>
          <a:p>
            <a:pPr marL="800100" lvl="1" indent="-342900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テーブル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：原発災害と社会的分断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800100" lvl="1" indent="-342900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プロジェクト講演会「震災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年・コロナを経た観光業界の現状と課題、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そして可能性（田口康友講師）」、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2021.10.29</a:t>
            </a:r>
            <a:r>
              <a:rPr lang="ja-JP" altLang="en-US" sz="23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、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オンライン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国立大学協会 令和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年度防災・日本再生シンポジウム（共催）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「東日本大震災からの産業再⽣・経済復興の検証と展望」</a:t>
            </a:r>
          </a:p>
          <a:p>
            <a:pPr marL="803275" lvl="1" indent="-346075" algn="l">
              <a:buClr>
                <a:schemeClr val="bg1">
                  <a:lumMod val="95000"/>
                </a:schemeClr>
              </a:buClr>
              <a:buSzPct val="85000"/>
              <a:buFont typeface="+mj-lt"/>
              <a:buAutoNum type="arabicPeriod"/>
            </a:pPr>
            <a:r>
              <a:rPr lang="ja-JP" altLang="en-US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震災</a:t>
            </a:r>
            <a:r>
              <a:rPr lang="en-US" altLang="ja-JP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年を迎えた東北被災地の復興課題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2022.02.16 14:30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～）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農林水産業の風評被害克服に関する市民評価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原発災害復興と地域経済循環─福島県相双地域─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803275" lvl="1" indent="-346075" algn="l">
              <a:buClr>
                <a:schemeClr val="bg1">
                  <a:lumMod val="95000"/>
                </a:schemeClr>
              </a:buClr>
              <a:buSzPct val="85000"/>
              <a:buFont typeface="+mj-lt"/>
              <a:buAutoNum type="arabicPeriod"/>
            </a:pPr>
            <a:r>
              <a:rPr lang="en-US" altLang="ja-JP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NPO</a:t>
            </a:r>
            <a:r>
              <a:rPr lang="ja-JP" altLang="en-US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は何を変えたか：震災後</a:t>
            </a:r>
            <a:r>
              <a:rPr lang="en-US" altLang="ja-JP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年における</a:t>
            </a:r>
            <a:r>
              <a:rPr lang="en-US" altLang="ja-JP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NPO</a:t>
            </a:r>
            <a:r>
              <a:rPr lang="ja-JP" altLang="en-US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の成果と課題</a:t>
            </a:r>
            <a:br>
              <a:rPr lang="en-US" altLang="ja-JP" sz="2300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2022.02.28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803275" lvl="1" indent="-346075" algn="l">
              <a:buClr>
                <a:schemeClr val="bg1">
                  <a:lumMod val="95000"/>
                </a:schemeClr>
              </a:buClr>
              <a:buSzPct val="85000"/>
              <a:buFont typeface="+mj-lt"/>
              <a:buAutoNum type="arabicPeriod"/>
            </a:pPr>
            <a:endParaRPr lang="en-US" altLang="ja-JP" sz="11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最終報告会（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2022.03.19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）、成果出版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『</a:t>
            </a:r>
            <a:r>
              <a:rPr lang="zh-TW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東日本大震災復興研究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Ⅵ』</a:t>
            </a:r>
            <a:endParaRPr lang="ja-JP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45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472" y="1"/>
            <a:ext cx="9258992" cy="60932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05" t="-1" r="230" b="-11"/>
          <a:stretch/>
        </p:blipFill>
        <p:spPr>
          <a:xfrm rot="16200000">
            <a:off x="6274530" y="313694"/>
            <a:ext cx="4686422" cy="405903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  <a:solidFill>
            <a:srgbClr val="432161"/>
          </a:solidFill>
        </p:spPr>
        <p:txBody>
          <a:bodyPr/>
          <a:lstStyle/>
          <a:p>
            <a:pPr algn="r" eaLnBrk="1" hangingPunct="1"/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東北大学経済学研究科 </a:t>
            </a:r>
            <a:br>
              <a:rPr lang="en-US" altLang="ja-JP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</a:br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震災復興研究センター </a:t>
            </a:r>
          </a:p>
        </p:txBody>
      </p:sp>
      <p:pic>
        <p:nvPicPr>
          <p:cNvPr id="2052" name="Picture 4" descr="Toh_E_L_N_RGB_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76470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2853265" y="6273800"/>
            <a:ext cx="15553265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453373"/>
            <a:r>
              <a:rPr lang="ja-JP" altLang="en-US" sz="4267" dirty="0">
                <a:solidFill>
                  <a:schemeClr val="accent2">
                    <a:lumMod val="50000"/>
                  </a:schemeClr>
                </a:solidFill>
                <a:latin typeface="MeiryoKe_PGothic" pitchFamily="50" charset="-128"/>
              </a:rPr>
              <a:t>　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110090" y="4648200"/>
            <a:ext cx="15477067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32161"/>
                  </a:outerShdw>
                </a:effectLst>
              </a14:hiddenEffects>
            </a:ext>
          </a:extLst>
        </p:spPr>
        <p:txBody>
          <a:bodyPr lIns="163689" tIns="81845" rIns="163689" bIns="81845" anchor="ctr"/>
          <a:lstStyle/>
          <a:p>
            <a:pPr algn="ctr" fontAlgn="ctr"/>
            <a:endParaRPr lang="ja-JP" altLang="ja-JP" sz="6400">
              <a:solidFill>
                <a:srgbClr val="432161"/>
              </a:solidFill>
              <a:latin typeface="MeiryoKe_PGothic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"/>
            <a:ext cx="9612560" cy="6002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年度・地域産業復興調査研究プロジェクト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/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みやぎボイス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「東日本大震災から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10+1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年目を迎えて私たちは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何を語ることができるのか」、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2021.07.03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（後援）、仙台メディアテーク</a:t>
            </a:r>
          </a:p>
          <a:p>
            <a:pPr marL="800100" lvl="1" indent="-342900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テーブル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：なぜ地元で復興検証が出来ないのか？</a:t>
            </a:r>
          </a:p>
          <a:p>
            <a:pPr marL="800100" lvl="1" indent="-342900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テーブル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：原発災害と社会的分断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800100" lvl="1" indent="-342900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プロジェクト講演会「震災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年・コロナを経た観光業界の現状と課題、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そして可能性（田口康友講師）」、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2021.10.29</a:t>
            </a:r>
            <a:r>
              <a:rPr lang="ja-JP" altLang="en-US" sz="23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、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オンライン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国立大学協会 令和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年度防災・日本再生シンポジウム（共催）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「東日本大震災からの産業再⽣・経済復興の検証と展望」</a:t>
            </a:r>
          </a:p>
          <a:p>
            <a:pPr marL="803275" lvl="1" indent="-346075" algn="l">
              <a:buClr>
                <a:schemeClr val="bg1">
                  <a:lumMod val="95000"/>
                </a:schemeClr>
              </a:buClr>
              <a:buSzPct val="85000"/>
              <a:buFont typeface="+mj-lt"/>
              <a:buAutoNum type="arabicPeriod"/>
            </a:pPr>
            <a:r>
              <a:rPr lang="ja-JP" altLang="en-US" sz="2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震災</a:t>
            </a:r>
            <a:r>
              <a:rPr lang="en-US" altLang="ja-JP" sz="2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ja-JP" altLang="en-US" sz="2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年を迎えた東北被災地の復興課題</a:t>
            </a:r>
            <a:r>
              <a:rPr lang="ja-JP" altLang="en-US" sz="23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（</a:t>
            </a:r>
            <a:r>
              <a:rPr lang="en-US" altLang="ja-JP" sz="23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2022.02.16 14:30</a:t>
            </a:r>
            <a:r>
              <a:rPr lang="ja-JP" altLang="en-US" sz="23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～）</a:t>
            </a:r>
            <a:br>
              <a:rPr lang="en-US" altLang="ja-JP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ja-JP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農林水産業の風評被害克服に関する市民評価</a:t>
            </a:r>
            <a:br>
              <a:rPr lang="en-US" altLang="ja-JP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ja-JP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原発災害復興と地域経済循環─福島県相双地域─</a:t>
            </a:r>
            <a:endParaRPr lang="en-US" altLang="ja-JP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803275" lvl="1" indent="-346075" algn="l">
              <a:buClr>
                <a:schemeClr val="bg1">
                  <a:lumMod val="95000"/>
                </a:schemeClr>
              </a:buClr>
              <a:buSzPct val="85000"/>
              <a:buFont typeface="+mj-lt"/>
              <a:buAutoNum type="arabicPeriod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NPO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は何を変えたか：震災後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年における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NPO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の成果と課題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2022.02.28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803275" lvl="1" indent="-346075" algn="l">
              <a:buClr>
                <a:schemeClr val="bg1">
                  <a:lumMod val="95000"/>
                </a:schemeClr>
              </a:buClr>
              <a:buSzPct val="85000"/>
              <a:buFont typeface="+mj-lt"/>
              <a:buAutoNum type="arabicPeriod"/>
            </a:pPr>
            <a:endParaRPr lang="en-US" altLang="ja-JP" sz="11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最終報告会（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2022.03.19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）、成果出版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『</a:t>
            </a:r>
            <a:r>
              <a:rPr lang="zh-TW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東日本大震災復興研究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Ⅵ』</a:t>
            </a:r>
            <a:endParaRPr lang="ja-JP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044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" y="55912"/>
            <a:ext cx="3286125" cy="4762500"/>
          </a:xfr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A77E547-241C-44B0-A9EC-481EE7C46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5" y="1425132"/>
            <a:ext cx="2852586" cy="4042051"/>
          </a:xfrm>
          <a:prstGeom prst="rect">
            <a:avLst/>
          </a:prstGeom>
          <a:ln w="6350">
            <a:solidFill>
              <a:schemeClr val="tx1">
                <a:alpha val="7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50" y="0"/>
            <a:ext cx="3324225" cy="476250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41" y="1335474"/>
            <a:ext cx="2916500" cy="4131709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83" y="269189"/>
            <a:ext cx="3352800" cy="4762500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正方形/長方形 15"/>
          <p:cNvSpPr/>
          <p:nvPr/>
        </p:nvSpPr>
        <p:spPr bwMode="auto">
          <a:xfrm>
            <a:off x="3238871" y="99805"/>
            <a:ext cx="1733942" cy="18336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04550" y="94321"/>
            <a:ext cx="1790150" cy="267588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456950" y="246720"/>
            <a:ext cx="1790150" cy="76695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8D3401-BAEF-4E65-9EA0-1114997A6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825" y="1239228"/>
            <a:ext cx="2987456" cy="42832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A3DDDBA-41ED-4F97-AA97-0C629BD37410}"/>
              </a:ext>
            </a:extLst>
          </p:cNvPr>
          <p:cNvSpPr/>
          <p:nvPr/>
        </p:nvSpPr>
        <p:spPr bwMode="auto">
          <a:xfrm>
            <a:off x="765626" y="44624"/>
            <a:ext cx="1790150" cy="267588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AA6C4E0-5AB1-4F5E-A46D-37990CD113C1}"/>
              </a:ext>
            </a:extLst>
          </p:cNvPr>
          <p:cNvSpPr/>
          <p:nvPr/>
        </p:nvSpPr>
        <p:spPr bwMode="auto">
          <a:xfrm>
            <a:off x="1105464" y="833136"/>
            <a:ext cx="1254792" cy="267588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A159BE-F641-4B88-B01C-3D37B6C634F0}"/>
              </a:ext>
            </a:extLst>
          </p:cNvPr>
          <p:cNvSpPr txBox="1"/>
          <p:nvPr/>
        </p:nvSpPr>
        <p:spPr>
          <a:xfrm>
            <a:off x="1328259" y="5849026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dirty="0"/>
              <a:t>2022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3</a:t>
            </a:r>
            <a:r>
              <a:rPr lang="ja-JP" altLang="en-US" sz="1200" dirty="0"/>
              <a:t>月</a:t>
            </a:r>
            <a:r>
              <a:rPr lang="en-US" altLang="ja-JP" sz="1200" dirty="0"/>
              <a:t>15</a:t>
            </a:r>
            <a:r>
              <a:rPr lang="ja-JP" altLang="en-US" sz="1200" dirty="0"/>
              <a:t>日発刊</a:t>
            </a:r>
            <a:endParaRPr kumimoji="1" lang="en-US" altLang="ja-JP" sz="1200" dirty="0"/>
          </a:p>
          <a:p>
            <a:pPr algn="l"/>
            <a:r>
              <a:rPr kumimoji="1" lang="ja-JP" altLang="en-US" sz="1200" dirty="0"/>
              <a:t>東日本大震災復興研究</a:t>
            </a:r>
            <a:r>
              <a:rPr kumimoji="1" lang="en-US" altLang="ja-JP" sz="1200" dirty="0"/>
              <a:t>Ⅵ</a:t>
            </a:r>
          </a:p>
          <a:p>
            <a:pPr algn="l"/>
            <a:r>
              <a:rPr kumimoji="1" lang="ja-JP" altLang="en-US" sz="1200" dirty="0"/>
              <a:t>「東日本大震災からの産業再生と地域経済・社会の展望</a:t>
            </a:r>
            <a:endParaRPr kumimoji="1" lang="en-US" altLang="ja-JP" sz="1200" dirty="0"/>
          </a:p>
          <a:p>
            <a:pPr algn="l"/>
            <a:r>
              <a:rPr lang="ja-JP" altLang="en-US" sz="1200" dirty="0"/>
              <a:t>　～</a:t>
            </a:r>
            <a:r>
              <a:rPr lang="en-US" altLang="ja-JP" sz="1200" dirty="0"/>
              <a:t>10</a:t>
            </a:r>
            <a:r>
              <a:rPr lang="ja-JP" altLang="en-US" sz="1200" dirty="0"/>
              <a:t>年の「震災復興」の歩みは被災地域に何を残したのか～」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085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-387424"/>
            <a:ext cx="7874765" cy="1104144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 bwMode="auto">
          <a:xfrm>
            <a:off x="0" y="44624"/>
            <a:ext cx="467544" cy="57606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5940151" y="476672"/>
            <a:ext cx="2402157" cy="144016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87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472" y="1"/>
            <a:ext cx="9258992" cy="60932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05" t="-1" r="230" b="-11"/>
          <a:stretch/>
        </p:blipFill>
        <p:spPr>
          <a:xfrm rot="16200000">
            <a:off x="6274530" y="313694"/>
            <a:ext cx="4686422" cy="405903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  <a:solidFill>
            <a:srgbClr val="432161"/>
          </a:solidFill>
        </p:spPr>
        <p:txBody>
          <a:bodyPr/>
          <a:lstStyle/>
          <a:p>
            <a:pPr algn="r" eaLnBrk="1" hangingPunct="1"/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東北大学経済学研究科 </a:t>
            </a:r>
            <a:br>
              <a:rPr lang="en-US" altLang="ja-JP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</a:br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震災復興研究センター </a:t>
            </a:r>
          </a:p>
        </p:txBody>
      </p:sp>
      <p:pic>
        <p:nvPicPr>
          <p:cNvPr id="2052" name="Picture 4" descr="Toh_E_L_N_RGB_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76470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2853265" y="6273800"/>
            <a:ext cx="15553265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453373"/>
            <a:r>
              <a:rPr lang="ja-JP" altLang="en-US" sz="4267" dirty="0">
                <a:solidFill>
                  <a:schemeClr val="accent2">
                    <a:lumMod val="50000"/>
                  </a:schemeClr>
                </a:solidFill>
                <a:latin typeface="MeiryoKe_PGothic" pitchFamily="50" charset="-128"/>
              </a:rPr>
              <a:t>　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110090" y="4648200"/>
            <a:ext cx="15477067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32161"/>
                  </a:outerShdw>
                </a:effectLst>
              </a14:hiddenEffects>
            </a:ext>
          </a:extLst>
        </p:spPr>
        <p:txBody>
          <a:bodyPr lIns="163689" tIns="81845" rIns="163689" bIns="81845" anchor="ctr"/>
          <a:lstStyle/>
          <a:p>
            <a:pPr algn="ctr" fontAlgn="ctr"/>
            <a:endParaRPr lang="ja-JP" altLang="ja-JP" sz="6400">
              <a:solidFill>
                <a:srgbClr val="432161"/>
              </a:solidFill>
              <a:latin typeface="MeiryoKe_PGothic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"/>
            <a:ext cx="9107186" cy="6002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年度・地域産業復興調査研究プロジェクト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>
              <a:buClr>
                <a:schemeClr val="bg1">
                  <a:lumMod val="95000"/>
                </a:schemeClr>
              </a:buClr>
              <a:buSzPct val="80000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国立大学協会 令和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年度防災・日本再生シンポジウム（共催）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「東日本大震災からの産業再⽣・経済復興の検証と展望（その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）」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>
              <a:buClr>
                <a:schemeClr val="bg1">
                  <a:lumMod val="95000"/>
                </a:schemeClr>
              </a:buClr>
              <a:buSzPct val="80000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14:30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趣旨説明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14:30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共栄大学・中村哲也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震災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年を迎えた東北被災地の復興課題：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農林水産業の風評被害克服に関する市民評価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15:20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福島大学（名誉教授）・山川充夫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原発災害復興と地域経済循環─福島県相双地域─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16:10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質疑・討論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16:30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　次回開催（その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　閉会</a:t>
            </a:r>
            <a:endParaRPr lang="ja-JP" altLang="en-US" sz="2300" dirty="0">
              <a:latin typeface="+mj-lt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0" y="1169546"/>
            <a:ext cx="9148537" cy="5688454"/>
            <a:chOff x="17200" y="404664"/>
            <a:chExt cx="9148537" cy="568845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00" y="404664"/>
              <a:ext cx="9148537" cy="5688454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2922288" y="412838"/>
              <a:ext cx="62085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latin typeface="Arial Narrow" panose="020B0606020202030204" pitchFamily="34" charset="0"/>
                </a:rPr>
                <a:t>http://rirc.econ.tohoku.ac.jp/shinsai/index.html</a:t>
              </a:r>
              <a:endParaRPr lang="ja-JP" altLang="en-US" sz="20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630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256" y="2780928"/>
            <a:ext cx="9144000" cy="42652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7488" cy="26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472" y="1"/>
            <a:ext cx="9258992" cy="60932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05" t="-1" r="230" b="-11"/>
          <a:stretch/>
        </p:blipFill>
        <p:spPr>
          <a:xfrm rot="16200000">
            <a:off x="6274530" y="313694"/>
            <a:ext cx="4686422" cy="405903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  <a:solidFill>
            <a:srgbClr val="432161"/>
          </a:solidFill>
        </p:spPr>
        <p:txBody>
          <a:bodyPr/>
          <a:lstStyle/>
          <a:p>
            <a:pPr algn="r" eaLnBrk="1" hangingPunct="1"/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東北大学経済学研究科 </a:t>
            </a:r>
            <a:br>
              <a:rPr lang="en-US" altLang="ja-JP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</a:br>
            <a:r>
              <a:rPr lang="ja-JP" altLang="en-US" sz="2400" dirty="0">
                <a:solidFill>
                  <a:schemeClr val="bg1"/>
                </a:solidFill>
                <a:latin typeface="MeiryoKe_Gothic" panose="020B0609030504040204" pitchFamily="49" charset="-128"/>
                <a:ea typeface="MeiryoKe_Gothic" panose="020B0609030504040204" pitchFamily="49" charset="-128"/>
              </a:rPr>
              <a:t>震災復興研究センター </a:t>
            </a:r>
          </a:p>
        </p:txBody>
      </p:sp>
      <p:pic>
        <p:nvPicPr>
          <p:cNvPr id="2052" name="Picture 4" descr="Toh_E_L_N_RGB_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76470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2853265" y="6273800"/>
            <a:ext cx="15553265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1453373"/>
            <a:r>
              <a:rPr lang="ja-JP" altLang="en-US" sz="4267" dirty="0">
                <a:solidFill>
                  <a:schemeClr val="accent2">
                    <a:lumMod val="50000"/>
                  </a:schemeClr>
                </a:solidFill>
                <a:latin typeface="MeiryoKe_PGothic" pitchFamily="50" charset="-128"/>
              </a:rPr>
              <a:t>　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3110090" y="4648200"/>
            <a:ext cx="15477067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3216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dkUpDiag">
                  <a:fgClr>
                    <a:srgbClr val="43216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32161"/>
                  </a:outerShdw>
                </a:effectLst>
              </a14:hiddenEffects>
            </a:ext>
          </a:extLst>
        </p:spPr>
        <p:txBody>
          <a:bodyPr lIns="163689" tIns="81845" rIns="163689" bIns="81845" anchor="ctr"/>
          <a:lstStyle/>
          <a:p>
            <a:pPr algn="ctr" fontAlgn="ctr"/>
            <a:endParaRPr lang="ja-JP" altLang="ja-JP" sz="6400">
              <a:solidFill>
                <a:srgbClr val="432161"/>
              </a:solidFill>
              <a:latin typeface="MeiryoKe_PGothic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"/>
            <a:ext cx="9107186" cy="6002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2021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年度・地域産業復興調査研究プロジェクト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>
              <a:buClr>
                <a:schemeClr val="bg1">
                  <a:lumMod val="95000"/>
                </a:schemeClr>
              </a:buClr>
              <a:buSzPct val="80000"/>
            </a:pP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国立大学協会 令和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年度防災・日本再生シンポジウム（共催）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「東日本大震災からの産業再⽣・経済復興の検証と展望（その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）」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>
              <a:buClr>
                <a:schemeClr val="bg1">
                  <a:lumMod val="95000"/>
                </a:schemeClr>
              </a:buClr>
              <a:buSzPct val="80000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14:30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趣旨説明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14:30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共栄大学・中村哲也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震災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年を迎えた東北被災地の復興課題：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農林水産業の風評被害克服に関する市民評価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15:20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福島大学（名誉教授）・山川充夫</a:t>
            </a:r>
            <a:b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原発災害復興と地域経済循環─福島県相双地域─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16:10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～　質疑・討論</a:t>
            </a: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endParaRPr lang="en-US" altLang="ja-JP" sz="23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69875" indent="-269875" algn="l">
              <a:buClr>
                <a:schemeClr val="bg1">
                  <a:lumMod val="95000"/>
                </a:schemeClr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16:30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　次回開催（その</a:t>
            </a:r>
            <a:r>
              <a:rPr lang="en-US" altLang="ja-JP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  <a:r>
              <a:rPr lang="ja-JP" altLang="en-US" sz="23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）　閉会</a:t>
            </a:r>
            <a:endParaRPr lang="ja-JP" alt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7336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3"/>
          <a:stretch/>
        </p:blipFill>
        <p:spPr bwMode="auto">
          <a:xfrm>
            <a:off x="1115616" y="0"/>
            <a:ext cx="7020272" cy="688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 bwMode="auto">
          <a:xfrm>
            <a:off x="0" y="44624"/>
            <a:ext cx="467544" cy="57606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54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3"/>
          <a:stretch/>
        </p:blipFill>
        <p:spPr bwMode="auto">
          <a:xfrm>
            <a:off x="1115616" y="0"/>
            <a:ext cx="7020272" cy="688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4"/>
          <a:stretch/>
        </p:blipFill>
        <p:spPr bwMode="auto">
          <a:xfrm>
            <a:off x="1115616" y="4063350"/>
            <a:ext cx="7020272" cy="281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 bwMode="auto">
          <a:xfrm>
            <a:off x="0" y="44624"/>
            <a:ext cx="467544" cy="57606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4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増田">
  <a:themeElements>
    <a:clrScheme name="増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増田">
      <a:majorFont>
        <a:latin typeface="MeiryoKe_PGothic"/>
        <a:ea typeface="MeiryoKe_PGothic"/>
        <a:cs typeface=""/>
      </a:majorFont>
      <a:minorFont>
        <a:latin typeface="MeiryoKe_PGothic"/>
        <a:ea typeface="MeiryoKe_PGothic"/>
        <a:cs typeface=""/>
      </a:minorFont>
    </a:fontScheme>
    <a:fmtScheme name="コンポジッ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eiryoKe_PGothic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eiryoKe_PGothic" pitchFamily="50" charset="-128"/>
          </a:defRPr>
        </a:defPPr>
      </a:lstStyle>
    </a:lnDef>
  </a:objectDefaults>
  <a:extraClrSchemeLst>
    <a:extraClrScheme>
      <a:clrScheme name="増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増田">
  <a:themeElements>
    <a:clrScheme name="増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増田">
      <a:majorFont>
        <a:latin typeface="MeiryoKe_PGothic"/>
        <a:ea typeface="MeiryoKe_PGothic"/>
        <a:cs typeface=""/>
      </a:majorFont>
      <a:minorFont>
        <a:latin typeface="MeiryoKe_PGothic"/>
        <a:ea typeface="MeiryoKe_PGothic"/>
        <a:cs typeface=""/>
      </a:minorFont>
    </a:fontScheme>
    <a:fmtScheme name="コンポジッ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lIns="72000" tIns="36000" rIns="72000" bIns="36000">
        <a:spAutoFit/>
      </a:bodyPr>
      <a:lstStyle>
        <a:defPPr>
          <a:defRPr sz="1800" dirty="0">
            <a:solidFill>
              <a:schemeClr val="bg1">
                <a:lumMod val="65000"/>
              </a:schemeClr>
            </a:solidFill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eiryoKe_PGothic" pitchFamily="50" charset="-128"/>
          </a:defRPr>
        </a:defPPr>
      </a:lstStyle>
    </a:lnDef>
  </a:objectDefaults>
  <a:extraClrSchemeLst>
    <a:extraClrScheme>
      <a:clrScheme name="増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増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増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MASUDA－Simple</Template>
  <TotalTime>15899</TotalTime>
  <Words>731</Words>
  <Application>Microsoft Office PowerPoint</Application>
  <PresentationFormat>画面に合わせる (4:3)</PresentationFormat>
  <Paragraphs>65</Paragraphs>
  <Slides>9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  <vt:variant>
        <vt:lpstr>目的別スライド ショー</vt:lpstr>
      </vt:variant>
      <vt:variant>
        <vt:i4>1</vt:i4>
      </vt:variant>
    </vt:vector>
  </HeadingPairs>
  <TitlesOfParts>
    <vt:vector size="17" baseType="lpstr">
      <vt:lpstr>MeiryoKe_PGothic</vt:lpstr>
      <vt:lpstr>Arial</vt:lpstr>
      <vt:lpstr>Wingdings</vt:lpstr>
      <vt:lpstr>Arial Narrow</vt:lpstr>
      <vt:lpstr>MeiryoKe_Gothic</vt:lpstr>
      <vt:lpstr>7_増田</vt:lpstr>
      <vt:lpstr>8_増田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20分ショート・バージョン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東北大学大学院経済学研究科 2014年度後期「地域計画特論」</dc:title>
  <dc:creator>増田聡</dc:creator>
  <cp:lastModifiedBy>rirc</cp:lastModifiedBy>
  <cp:revision>381</cp:revision>
  <cp:lastPrinted>2013-03-06T13:10:02Z</cp:lastPrinted>
  <dcterms:created xsi:type="dcterms:W3CDTF">2014-10-08T05:20:52Z</dcterms:created>
  <dcterms:modified xsi:type="dcterms:W3CDTF">2022-03-03T05:45:02Z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